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Arial Unicode" panose="02020500000000000000" charset="-120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5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8.svg"/><Relationship Id="rId5" Type="http://schemas.openxmlformats.org/officeDocument/2006/relationships/image" Target="../media/image34.svg"/><Relationship Id="rId15" Type="http://schemas.openxmlformats.org/officeDocument/2006/relationships/image" Target="../media/image42.svg"/><Relationship Id="rId10" Type="http://schemas.openxmlformats.org/officeDocument/2006/relationships/image" Target="../media/image7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01349" y="-1101436"/>
            <a:ext cx="4788085" cy="5256381"/>
          </a:xfrm>
          <a:custGeom>
            <a:avLst/>
            <a:gdLst/>
            <a:ahLst/>
            <a:cxnLst/>
            <a:rect l="l" t="t" r="r" b="b"/>
            <a:pathLst>
              <a:path w="4788085" h="5256381">
                <a:moveTo>
                  <a:pt x="0" y="0"/>
                </a:moveTo>
                <a:lnTo>
                  <a:pt x="4788085" y="0"/>
                </a:lnTo>
                <a:lnTo>
                  <a:pt x="4788085" y="5256381"/>
                </a:lnTo>
                <a:lnTo>
                  <a:pt x="0" y="5256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21228" y="6782788"/>
            <a:ext cx="2682658" cy="3688654"/>
          </a:xfrm>
          <a:custGeom>
            <a:avLst/>
            <a:gdLst/>
            <a:ahLst/>
            <a:cxnLst/>
            <a:rect l="l" t="t" r="r" b="b"/>
            <a:pathLst>
              <a:path w="2682658" h="3688654">
                <a:moveTo>
                  <a:pt x="0" y="0"/>
                </a:moveTo>
                <a:lnTo>
                  <a:pt x="2682658" y="0"/>
                </a:lnTo>
                <a:lnTo>
                  <a:pt x="2682658" y="3688655"/>
                </a:lnTo>
                <a:lnTo>
                  <a:pt x="0" y="3688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808827" y="3051503"/>
            <a:ext cx="5060979" cy="7462570"/>
          </a:xfrm>
          <a:custGeom>
            <a:avLst/>
            <a:gdLst/>
            <a:ahLst/>
            <a:cxnLst/>
            <a:rect l="l" t="t" r="r" b="b"/>
            <a:pathLst>
              <a:path w="5060979" h="7462570">
                <a:moveTo>
                  <a:pt x="5060980" y="0"/>
                </a:moveTo>
                <a:lnTo>
                  <a:pt x="0" y="0"/>
                </a:lnTo>
                <a:lnTo>
                  <a:pt x="0" y="7462569"/>
                </a:lnTo>
                <a:lnTo>
                  <a:pt x="5060980" y="7462569"/>
                </a:lnTo>
                <a:lnTo>
                  <a:pt x="50609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75056" y="508533"/>
            <a:ext cx="1929223" cy="1816977"/>
          </a:xfrm>
          <a:custGeom>
            <a:avLst/>
            <a:gdLst/>
            <a:ahLst/>
            <a:cxnLst/>
            <a:rect l="l" t="t" r="r" b="b"/>
            <a:pathLst>
              <a:path w="1929223" h="1816977">
                <a:moveTo>
                  <a:pt x="0" y="0"/>
                </a:moveTo>
                <a:lnTo>
                  <a:pt x="1929223" y="0"/>
                </a:lnTo>
                <a:lnTo>
                  <a:pt x="1929223" y="1816977"/>
                </a:lnTo>
                <a:lnTo>
                  <a:pt x="0" y="18169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1663" y="6291608"/>
            <a:ext cx="1723793" cy="1899972"/>
          </a:xfrm>
          <a:custGeom>
            <a:avLst/>
            <a:gdLst/>
            <a:ahLst/>
            <a:cxnLst/>
            <a:rect l="l" t="t" r="r" b="b"/>
            <a:pathLst>
              <a:path w="1723793" h="1899972">
                <a:moveTo>
                  <a:pt x="0" y="0"/>
                </a:moveTo>
                <a:lnTo>
                  <a:pt x="1723793" y="0"/>
                </a:lnTo>
                <a:lnTo>
                  <a:pt x="1723793" y="1899973"/>
                </a:lnTo>
                <a:lnTo>
                  <a:pt x="0" y="1899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90800" y="2407240"/>
            <a:ext cx="13182600" cy="5556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96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8796"/>
              </a:lnSpc>
              <a:spcBef>
                <a:spcPct val="0"/>
              </a:spcBef>
            </a:pPr>
            <a:r>
              <a:rPr lang="en-US" sz="6282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同儕諮商-林意雪</a:t>
            </a:r>
            <a:endParaRPr lang="en-US" sz="6282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algn="ctr">
              <a:lnSpc>
                <a:spcPts val="8796"/>
              </a:lnSpc>
              <a:spcBef>
                <a:spcPct val="0"/>
              </a:spcBef>
            </a:pPr>
            <a:r>
              <a:rPr lang="en-US" sz="6282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待定向青少年的陪伴-楊筱薇</a:t>
            </a:r>
            <a:endParaRPr lang="en-US" sz="6282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algn="ctr">
              <a:lnSpc>
                <a:spcPts val="8796"/>
              </a:lnSpc>
              <a:spcBef>
                <a:spcPct val="0"/>
              </a:spcBef>
            </a:pPr>
            <a:r>
              <a:rPr lang="en-US" sz="6282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大陸先鋒安格學院-羅善文</a:t>
            </a:r>
            <a:endParaRPr lang="en-US" sz="6282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algn="ctr">
              <a:lnSpc>
                <a:spcPts val="8796"/>
              </a:lnSpc>
              <a:spcBef>
                <a:spcPct val="0"/>
              </a:spcBef>
            </a:pPr>
            <a:endParaRPr lang="en-US" sz="6282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21663" y="1204138"/>
            <a:ext cx="15640352" cy="2706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0"/>
              </a:lnSpc>
              <a:spcBef>
                <a:spcPct val="0"/>
              </a:spcBef>
            </a:pPr>
            <a:r>
              <a:rPr lang="en-US" sz="7807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  第二群報告</a:t>
            </a:r>
          </a:p>
          <a:p>
            <a:pPr algn="ctr">
              <a:lnSpc>
                <a:spcPts val="10930"/>
              </a:lnSpc>
              <a:spcBef>
                <a:spcPct val="0"/>
              </a:spcBef>
            </a:pPr>
            <a:endParaRPr lang="en-US" sz="7807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92432" y="7608486"/>
            <a:ext cx="5229227" cy="1881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3"/>
              </a:lnSpc>
              <a:spcBef>
                <a:spcPct val="0"/>
              </a:spcBef>
            </a:pPr>
            <a:r>
              <a:rPr lang="en-US" sz="5409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怡蘭、美丞、mia</a:t>
            </a:r>
          </a:p>
          <a:p>
            <a:pPr algn="ctr">
              <a:lnSpc>
                <a:spcPts val="7573"/>
              </a:lnSpc>
              <a:spcBef>
                <a:spcPct val="0"/>
              </a:spcBef>
            </a:pPr>
            <a:endParaRPr lang="en-US" sz="5409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7841" y="-1241739"/>
            <a:ext cx="6413133" cy="6889108"/>
          </a:xfrm>
          <a:custGeom>
            <a:avLst/>
            <a:gdLst/>
            <a:ahLst/>
            <a:cxnLst/>
            <a:rect l="l" t="t" r="r" b="b"/>
            <a:pathLst>
              <a:path w="6413133" h="6889108">
                <a:moveTo>
                  <a:pt x="0" y="0"/>
                </a:moveTo>
                <a:lnTo>
                  <a:pt x="6413134" y="0"/>
                </a:lnTo>
                <a:lnTo>
                  <a:pt x="6413134" y="6889108"/>
                </a:lnTo>
                <a:lnTo>
                  <a:pt x="0" y="6889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93255" y="879288"/>
            <a:ext cx="5783678" cy="250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7"/>
              </a:lnSpc>
              <a:spcBef>
                <a:spcPct val="0"/>
              </a:spcBef>
            </a:pPr>
            <a:r>
              <a:rPr lang="en-US" sz="719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同儕諮商-美丞</a:t>
            </a:r>
          </a:p>
          <a:p>
            <a:pPr algn="ctr">
              <a:lnSpc>
                <a:spcPts val="10067"/>
              </a:lnSpc>
              <a:spcBef>
                <a:spcPct val="0"/>
              </a:spcBef>
            </a:pPr>
            <a:endParaRPr lang="en-US" sz="719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0157" y="2364960"/>
            <a:ext cx="16629875" cy="769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0"/>
              </a:lnSpc>
            </a:pPr>
            <a:r>
              <a:rPr lang="en-US" sz="4867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•創傷「包裹」</a:t>
            </a:r>
          </a:p>
          <a:p>
            <a:pPr algn="l">
              <a:lnSpc>
                <a:spcPts val="7690"/>
              </a:lnSpc>
            </a:pPr>
            <a:r>
              <a:rPr lang="en-US" sz="4867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•刺激～X～反應  →當被聆聽時，可能釋放情緒而打破迴路</a:t>
            </a:r>
          </a:p>
          <a:p>
            <a:pPr algn="l">
              <a:lnSpc>
                <a:spcPts val="7690"/>
              </a:lnSpc>
            </a:pPr>
            <a:r>
              <a:rPr lang="en-US" sz="4867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•同儕諮商方法三個注意事項：</a:t>
            </a:r>
          </a:p>
          <a:p>
            <a:pPr algn="l">
              <a:lnSpc>
                <a:spcPts val="7690"/>
              </a:lnSpc>
            </a:pPr>
            <a:r>
              <a:rPr lang="en-US" sz="4867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   1.只傾聽不做口語回應  2.表情放鬆、悅納、感興趣  3.保密</a:t>
            </a:r>
          </a:p>
          <a:p>
            <a:pPr algn="l">
              <a:lnSpc>
                <a:spcPts val="7690"/>
              </a:lnSpc>
            </a:pPr>
            <a:r>
              <a:rPr lang="en-US" sz="4867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•適合分享的主題：成長過程中想說但沒有說出的。</a:t>
            </a:r>
          </a:p>
          <a:p>
            <a:pPr algn="l">
              <a:lnSpc>
                <a:spcPts val="7690"/>
              </a:lnSpc>
            </a:pPr>
            <a:r>
              <a:rPr lang="en-US" sz="4867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•收尾：中性的提問（attention  out）</a:t>
            </a:r>
          </a:p>
          <a:p>
            <a:pPr algn="l">
              <a:lnSpc>
                <a:spcPts val="7690"/>
              </a:lnSpc>
            </a:pPr>
            <a:r>
              <a:rPr lang="en-US" sz="4867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•效應：把關注力由過去拉回現在</a:t>
            </a:r>
          </a:p>
          <a:p>
            <a:pPr algn="l">
              <a:lnSpc>
                <a:spcPts val="7690"/>
              </a:lnSpc>
            </a:pPr>
            <a:endParaRPr lang="en-US" sz="4867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21361" y="8045319"/>
            <a:ext cx="10736649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 algn="l">
              <a:lnSpc>
                <a:spcPts val="4479"/>
              </a:lnSpc>
              <a:buFont typeface="Arial"/>
              <a:buChar char="•"/>
            </a:pPr>
            <a:endParaRPr/>
          </a:p>
        </p:txBody>
      </p:sp>
      <p:sp>
        <p:nvSpPr>
          <p:cNvPr id="3" name="Freeform 3"/>
          <p:cNvSpPr/>
          <p:nvPr/>
        </p:nvSpPr>
        <p:spPr>
          <a:xfrm>
            <a:off x="-4228037" y="4180575"/>
            <a:ext cx="6956631" cy="7085457"/>
          </a:xfrm>
          <a:custGeom>
            <a:avLst/>
            <a:gdLst/>
            <a:ahLst/>
            <a:cxnLst/>
            <a:rect l="l" t="t" r="r" b="b"/>
            <a:pathLst>
              <a:path w="6956631" h="7085457">
                <a:moveTo>
                  <a:pt x="0" y="0"/>
                </a:moveTo>
                <a:lnTo>
                  <a:pt x="6956631" y="0"/>
                </a:lnTo>
                <a:lnTo>
                  <a:pt x="6956631" y="7085458"/>
                </a:lnTo>
                <a:lnTo>
                  <a:pt x="0" y="70854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6255" y="-1119079"/>
            <a:ext cx="6034849" cy="6262579"/>
          </a:xfrm>
          <a:custGeom>
            <a:avLst/>
            <a:gdLst/>
            <a:ahLst/>
            <a:cxnLst/>
            <a:rect l="l" t="t" r="r" b="b"/>
            <a:pathLst>
              <a:path w="6034849" h="6262579">
                <a:moveTo>
                  <a:pt x="0" y="0"/>
                </a:moveTo>
                <a:lnTo>
                  <a:pt x="6034849" y="0"/>
                </a:lnTo>
                <a:lnTo>
                  <a:pt x="6034849" y="6262579"/>
                </a:lnTo>
                <a:lnTo>
                  <a:pt x="0" y="6262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36842">
            <a:off x="1057374" y="2384215"/>
            <a:ext cx="2340418" cy="2392620"/>
          </a:xfrm>
          <a:custGeom>
            <a:avLst/>
            <a:gdLst/>
            <a:ahLst/>
            <a:cxnLst/>
            <a:rect l="l" t="t" r="r" b="b"/>
            <a:pathLst>
              <a:path w="2340418" h="2392620">
                <a:moveTo>
                  <a:pt x="0" y="0"/>
                </a:moveTo>
                <a:lnTo>
                  <a:pt x="2340417" y="0"/>
                </a:lnTo>
                <a:lnTo>
                  <a:pt x="2340417" y="2392620"/>
                </a:lnTo>
                <a:lnTo>
                  <a:pt x="0" y="23926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8830" y="7424858"/>
            <a:ext cx="3429121" cy="3841174"/>
          </a:xfrm>
          <a:custGeom>
            <a:avLst/>
            <a:gdLst/>
            <a:ahLst/>
            <a:cxnLst/>
            <a:rect l="l" t="t" r="r" b="b"/>
            <a:pathLst>
              <a:path w="3429121" h="3841174">
                <a:moveTo>
                  <a:pt x="0" y="0"/>
                </a:moveTo>
                <a:lnTo>
                  <a:pt x="3429121" y="0"/>
                </a:lnTo>
                <a:lnTo>
                  <a:pt x="3429121" y="3841175"/>
                </a:lnTo>
                <a:lnTo>
                  <a:pt x="0" y="384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977502" y="904875"/>
            <a:ext cx="9425273" cy="1151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3"/>
              </a:lnSpc>
              <a:spcBef>
                <a:spcPct val="0"/>
              </a:spcBef>
            </a:pPr>
            <a:r>
              <a:rPr lang="en-US" sz="6781" dirty="0" err="1">
                <a:solidFill>
                  <a:srgbClr val="323232"/>
                </a:solidFill>
                <a:latin typeface="Arial Unicode"/>
                <a:ea typeface="Arial Unicode"/>
                <a:cs typeface="Arial Unicode"/>
                <a:sym typeface="Arial Unicode"/>
              </a:rPr>
              <a:t>待定向青少年的陪伴</a:t>
            </a:r>
            <a:r>
              <a:rPr lang="en-US" sz="6781" dirty="0">
                <a:solidFill>
                  <a:srgbClr val="323232"/>
                </a:solidFill>
                <a:latin typeface="Arial Unicode"/>
                <a:ea typeface="Arial Unicode"/>
                <a:cs typeface="Arial Unicode"/>
                <a:sym typeface="Arial Unicode"/>
              </a:rPr>
              <a:t>-Mia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0291" y="3189922"/>
            <a:ext cx="13699909" cy="4528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92579" lvl="1" indent="-696289" algn="l">
              <a:lnSpc>
                <a:spcPts val="9030"/>
              </a:lnSpc>
              <a:buFont typeface="Arial"/>
              <a:buChar char="•"/>
            </a:pPr>
            <a:r>
              <a:rPr lang="en-US" sz="6450" dirty="0" err="1">
                <a:solidFill>
                  <a:srgbClr val="323232"/>
                </a:solidFill>
                <a:latin typeface="Arial Unicode"/>
                <a:ea typeface="Arial Unicode"/>
                <a:cs typeface="Arial Unicode"/>
                <a:sym typeface="Arial Unicode"/>
              </a:rPr>
              <a:t>待定向青少年（行為</a:t>
            </a:r>
            <a:r>
              <a:rPr lang="en-US" sz="6450" dirty="0">
                <a:solidFill>
                  <a:srgbClr val="323232"/>
                </a:solidFill>
                <a:latin typeface="Arial Unicode"/>
                <a:ea typeface="Arial Unicode"/>
                <a:cs typeface="Arial Unicode"/>
                <a:sym typeface="Arial Unicode"/>
              </a:rPr>
              <a:t>）</a:t>
            </a:r>
          </a:p>
          <a:p>
            <a:pPr marL="1392579" lvl="1" indent="-696289" algn="l">
              <a:lnSpc>
                <a:spcPts val="9030"/>
              </a:lnSpc>
              <a:buFont typeface="Arial"/>
              <a:buChar char="•"/>
            </a:pPr>
            <a:r>
              <a:rPr lang="en-US" sz="6450" dirty="0" err="1">
                <a:solidFill>
                  <a:srgbClr val="323232"/>
                </a:solidFill>
                <a:latin typeface="Arial Unicode"/>
                <a:ea typeface="Arial Unicode"/>
                <a:cs typeface="Arial Unicode"/>
                <a:sym typeface="Arial Unicode"/>
              </a:rPr>
              <a:t>案例：創傷</a:t>
            </a:r>
            <a:endParaRPr lang="en-US" sz="6450" dirty="0">
              <a:solidFill>
                <a:srgbClr val="323232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marL="1392579" lvl="1" indent="-696289" algn="l">
              <a:lnSpc>
                <a:spcPts val="9030"/>
              </a:lnSpc>
              <a:buFont typeface="Arial"/>
              <a:buChar char="•"/>
            </a:pPr>
            <a:r>
              <a:rPr lang="en-US" sz="6450" dirty="0" err="1">
                <a:solidFill>
                  <a:srgbClr val="323232"/>
                </a:solidFill>
                <a:latin typeface="Arial Unicode"/>
                <a:ea typeface="Arial Unicode"/>
                <a:cs typeface="Arial Unicode"/>
                <a:sym typeface="Arial Unicode"/>
              </a:rPr>
              <a:t>營造寬裕的環境（環境、人</a:t>
            </a:r>
            <a:r>
              <a:rPr lang="en-US" sz="6450" dirty="0">
                <a:solidFill>
                  <a:srgbClr val="323232"/>
                </a:solidFill>
                <a:latin typeface="Arial Unicode"/>
                <a:ea typeface="Arial Unicode"/>
                <a:cs typeface="Arial Unicode"/>
                <a:sym typeface="Arial Unicode"/>
              </a:rPr>
              <a:t>）</a:t>
            </a:r>
          </a:p>
          <a:p>
            <a:pPr marL="1392579" lvl="1" indent="-696289" algn="l">
              <a:lnSpc>
                <a:spcPts val="9030"/>
              </a:lnSpc>
              <a:buFont typeface="Arial"/>
              <a:buChar char="•"/>
            </a:pPr>
            <a:r>
              <a:rPr lang="en-US" sz="6450" dirty="0" err="1">
                <a:solidFill>
                  <a:srgbClr val="323232"/>
                </a:solidFill>
                <a:latin typeface="Arial Unicode"/>
                <a:ea typeface="Arial Unicode"/>
                <a:cs typeface="Arial Unicode"/>
                <a:sym typeface="Arial Unicode"/>
              </a:rPr>
              <a:t>玩具（遊戲式陪伴、重新定義</a:t>
            </a:r>
            <a:r>
              <a:rPr lang="en-US" sz="6450" dirty="0">
                <a:solidFill>
                  <a:srgbClr val="323232"/>
                </a:solidFill>
                <a:latin typeface="Arial Unicode"/>
                <a:ea typeface="Arial Unicode"/>
                <a:cs typeface="Arial Unicode"/>
                <a:sym typeface="Arial Unicode"/>
              </a:rPr>
              <a:t>）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35619" y="2556121"/>
            <a:ext cx="4671238" cy="5128106"/>
          </a:xfrm>
          <a:custGeom>
            <a:avLst/>
            <a:gdLst/>
            <a:ahLst/>
            <a:cxnLst/>
            <a:rect l="l" t="t" r="r" b="b"/>
            <a:pathLst>
              <a:path w="4671238" h="5128106">
                <a:moveTo>
                  <a:pt x="0" y="0"/>
                </a:moveTo>
                <a:lnTo>
                  <a:pt x="4671238" y="0"/>
                </a:lnTo>
                <a:lnTo>
                  <a:pt x="4671238" y="5128105"/>
                </a:lnTo>
                <a:lnTo>
                  <a:pt x="0" y="51281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1016" y="6110153"/>
            <a:ext cx="3731640" cy="3148147"/>
          </a:xfrm>
          <a:custGeom>
            <a:avLst/>
            <a:gdLst/>
            <a:ahLst/>
            <a:cxnLst/>
            <a:rect l="l" t="t" r="r" b="b"/>
            <a:pathLst>
              <a:path w="3731640" h="3148147">
                <a:moveTo>
                  <a:pt x="0" y="0"/>
                </a:moveTo>
                <a:lnTo>
                  <a:pt x="3731640" y="0"/>
                </a:lnTo>
                <a:lnTo>
                  <a:pt x="3731640" y="3148147"/>
                </a:lnTo>
                <a:lnTo>
                  <a:pt x="0" y="3148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4366426" y="-939943"/>
            <a:ext cx="6183218" cy="6228516"/>
          </a:xfrm>
          <a:custGeom>
            <a:avLst/>
            <a:gdLst/>
            <a:ahLst/>
            <a:cxnLst/>
            <a:rect l="l" t="t" r="r" b="b"/>
            <a:pathLst>
              <a:path w="6183218" h="6228516">
                <a:moveTo>
                  <a:pt x="0" y="6228517"/>
                </a:moveTo>
                <a:lnTo>
                  <a:pt x="6183218" y="6228517"/>
                </a:lnTo>
                <a:lnTo>
                  <a:pt x="6183218" y="0"/>
                </a:lnTo>
                <a:lnTo>
                  <a:pt x="0" y="0"/>
                </a:lnTo>
                <a:lnTo>
                  <a:pt x="0" y="622851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00406" y="7832122"/>
            <a:ext cx="2515259" cy="2852356"/>
          </a:xfrm>
          <a:custGeom>
            <a:avLst/>
            <a:gdLst/>
            <a:ahLst/>
            <a:cxnLst/>
            <a:rect l="l" t="t" r="r" b="b"/>
            <a:pathLst>
              <a:path w="2515259" h="2852356">
                <a:moveTo>
                  <a:pt x="0" y="0"/>
                </a:moveTo>
                <a:lnTo>
                  <a:pt x="2515259" y="0"/>
                </a:lnTo>
                <a:lnTo>
                  <a:pt x="2515259" y="2852356"/>
                </a:lnTo>
                <a:lnTo>
                  <a:pt x="0" y="2852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49656" y="-1085016"/>
            <a:ext cx="3356990" cy="3259332"/>
          </a:xfrm>
          <a:custGeom>
            <a:avLst/>
            <a:gdLst/>
            <a:ahLst/>
            <a:cxnLst/>
            <a:rect l="l" t="t" r="r" b="b"/>
            <a:pathLst>
              <a:path w="3356990" h="3259332">
                <a:moveTo>
                  <a:pt x="0" y="0"/>
                </a:moveTo>
                <a:lnTo>
                  <a:pt x="3356990" y="0"/>
                </a:lnTo>
                <a:lnTo>
                  <a:pt x="3356990" y="3259332"/>
                </a:lnTo>
                <a:lnTo>
                  <a:pt x="0" y="3259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88466" y="1060545"/>
            <a:ext cx="10318134" cy="2436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  <a:spcBef>
                <a:spcPct val="0"/>
              </a:spcBef>
            </a:pPr>
            <a:r>
              <a:rPr lang="en-US" sz="7021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大陸先鋒安格學院</a:t>
            </a:r>
            <a:r>
              <a:rPr lang="en-US" sz="7021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(</a:t>
            </a:r>
            <a:r>
              <a:rPr lang="en-US" sz="7021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怡蘭</a:t>
            </a:r>
            <a:r>
              <a:rPr lang="en-US" sz="7021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)</a:t>
            </a:r>
          </a:p>
          <a:p>
            <a:pPr algn="ctr">
              <a:lnSpc>
                <a:spcPts val="9830"/>
              </a:lnSpc>
              <a:spcBef>
                <a:spcPct val="0"/>
              </a:spcBef>
            </a:pPr>
            <a:endParaRPr lang="en-US" sz="7021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00903" y="2597363"/>
            <a:ext cx="15457133" cy="526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0345" lvl="1" indent="-645172" algn="l">
              <a:lnSpc>
                <a:spcPts val="8367"/>
              </a:lnSpc>
              <a:buFont typeface="Arial"/>
              <a:buChar char="•"/>
            </a:pPr>
            <a:r>
              <a:rPr lang="en-US" sz="5976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組織簡介，學院規劃方向，重點</a:t>
            </a:r>
            <a:endParaRPr lang="en-US" sz="5976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marL="1290345" lvl="1" indent="-645172" algn="l">
              <a:lnSpc>
                <a:spcPts val="8367"/>
              </a:lnSpc>
              <a:buFont typeface="Arial"/>
              <a:buChar char="•"/>
            </a:pPr>
            <a:r>
              <a:rPr lang="en-US" sz="5976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老師陪伴學生療癒:成長導師</a:t>
            </a:r>
            <a:endParaRPr lang="en-US" sz="5976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algn="l">
              <a:lnSpc>
                <a:spcPts val="8367"/>
              </a:lnSpc>
            </a:pPr>
            <a:r>
              <a:rPr lang="en-US" sz="5976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      (</a:t>
            </a:r>
            <a:r>
              <a:rPr lang="en-US" sz="5976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陪伴者、引導者、建議者和支持者</a:t>
            </a:r>
            <a:r>
              <a:rPr lang="en-US" sz="5976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)</a:t>
            </a:r>
          </a:p>
          <a:p>
            <a:pPr marL="1290345" lvl="1" indent="-645172" algn="l">
              <a:lnSpc>
                <a:spcPts val="8367"/>
              </a:lnSpc>
              <a:buFont typeface="Arial"/>
              <a:buChar char="•"/>
            </a:pPr>
            <a:r>
              <a:rPr lang="en-US" sz="5976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學院支持老師療癒</a:t>
            </a:r>
            <a:r>
              <a:rPr lang="en-US" sz="5976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(</a:t>
            </a:r>
            <a:r>
              <a:rPr lang="en-US" sz="5976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每周五小時的療育時間</a:t>
            </a:r>
            <a:r>
              <a:rPr lang="en-US" sz="5976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)</a:t>
            </a:r>
          </a:p>
          <a:p>
            <a:pPr marL="1290345" lvl="1" indent="-645172" algn="l">
              <a:lnSpc>
                <a:spcPts val="8367"/>
              </a:lnSpc>
              <a:buFont typeface="Arial"/>
              <a:buChar char="•"/>
            </a:pPr>
            <a:r>
              <a:rPr lang="en-US" sz="5976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篩選老師的標準</a:t>
            </a:r>
            <a:r>
              <a:rPr lang="en-US" sz="5976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(</a:t>
            </a:r>
            <a:r>
              <a:rPr lang="en-US" sz="5976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個人內在覺察穩定度</a:t>
            </a:r>
            <a:r>
              <a:rPr lang="en-US" sz="5976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12356" y="8749996"/>
            <a:ext cx="5277691" cy="5405456"/>
          </a:xfrm>
          <a:custGeom>
            <a:avLst/>
            <a:gdLst/>
            <a:ahLst/>
            <a:cxnLst/>
            <a:rect l="l" t="t" r="r" b="b"/>
            <a:pathLst>
              <a:path w="5277691" h="5405456">
                <a:moveTo>
                  <a:pt x="0" y="0"/>
                </a:moveTo>
                <a:lnTo>
                  <a:pt x="5277691" y="0"/>
                </a:lnTo>
                <a:lnTo>
                  <a:pt x="5277691" y="5405456"/>
                </a:lnTo>
                <a:lnTo>
                  <a:pt x="0" y="54054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90427" y="6880586"/>
            <a:ext cx="3337747" cy="3738820"/>
          </a:xfrm>
          <a:custGeom>
            <a:avLst/>
            <a:gdLst/>
            <a:ahLst/>
            <a:cxnLst/>
            <a:rect l="l" t="t" r="r" b="b"/>
            <a:pathLst>
              <a:path w="3337747" h="3738820">
                <a:moveTo>
                  <a:pt x="0" y="0"/>
                </a:moveTo>
                <a:lnTo>
                  <a:pt x="3337746" y="0"/>
                </a:lnTo>
                <a:lnTo>
                  <a:pt x="3337746" y="3738820"/>
                </a:lnTo>
                <a:lnTo>
                  <a:pt x="0" y="3738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00020" y="6639060"/>
            <a:ext cx="4457439" cy="5979492"/>
          </a:xfrm>
          <a:custGeom>
            <a:avLst/>
            <a:gdLst/>
            <a:ahLst/>
            <a:cxnLst/>
            <a:rect l="l" t="t" r="r" b="b"/>
            <a:pathLst>
              <a:path w="4457439" h="5979492">
                <a:moveTo>
                  <a:pt x="0" y="0"/>
                </a:moveTo>
                <a:lnTo>
                  <a:pt x="4457440" y="0"/>
                </a:lnTo>
                <a:lnTo>
                  <a:pt x="4457440" y="5979492"/>
                </a:lnTo>
                <a:lnTo>
                  <a:pt x="0" y="5979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22805" y="8680319"/>
            <a:ext cx="2808145" cy="2772405"/>
          </a:xfrm>
          <a:custGeom>
            <a:avLst/>
            <a:gdLst/>
            <a:ahLst/>
            <a:cxnLst/>
            <a:rect l="l" t="t" r="r" b="b"/>
            <a:pathLst>
              <a:path w="2808145" h="2772405">
                <a:moveTo>
                  <a:pt x="0" y="0"/>
                </a:moveTo>
                <a:lnTo>
                  <a:pt x="2808145" y="0"/>
                </a:lnTo>
                <a:lnTo>
                  <a:pt x="2808145" y="2772405"/>
                </a:lnTo>
                <a:lnTo>
                  <a:pt x="0" y="27724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4283975"/>
            <a:ext cx="1448079" cy="1363827"/>
          </a:xfrm>
          <a:custGeom>
            <a:avLst/>
            <a:gdLst/>
            <a:ahLst/>
            <a:cxnLst/>
            <a:rect l="l" t="t" r="r" b="b"/>
            <a:pathLst>
              <a:path w="1448079" h="1363827">
                <a:moveTo>
                  <a:pt x="0" y="0"/>
                </a:moveTo>
                <a:lnTo>
                  <a:pt x="1448079" y="0"/>
                </a:lnTo>
                <a:lnTo>
                  <a:pt x="1448079" y="1363827"/>
                </a:lnTo>
                <a:lnTo>
                  <a:pt x="0" y="13638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24054" y="-804162"/>
            <a:ext cx="3006896" cy="2733541"/>
          </a:xfrm>
          <a:custGeom>
            <a:avLst/>
            <a:gdLst/>
            <a:ahLst/>
            <a:cxnLst/>
            <a:rect l="l" t="t" r="r" b="b"/>
            <a:pathLst>
              <a:path w="3006896" h="2733541">
                <a:moveTo>
                  <a:pt x="0" y="0"/>
                </a:moveTo>
                <a:lnTo>
                  <a:pt x="3006896" y="0"/>
                </a:lnTo>
                <a:lnTo>
                  <a:pt x="3006896" y="2733541"/>
                </a:lnTo>
                <a:lnTo>
                  <a:pt x="0" y="27335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41701" y="-209020"/>
            <a:ext cx="3074550" cy="3309202"/>
          </a:xfrm>
          <a:custGeom>
            <a:avLst/>
            <a:gdLst/>
            <a:ahLst/>
            <a:cxnLst/>
            <a:rect l="l" t="t" r="r" b="b"/>
            <a:pathLst>
              <a:path w="3074550" h="3309202">
                <a:moveTo>
                  <a:pt x="0" y="0"/>
                </a:moveTo>
                <a:lnTo>
                  <a:pt x="3074550" y="0"/>
                </a:lnTo>
                <a:lnTo>
                  <a:pt x="3074550" y="3309202"/>
                </a:lnTo>
                <a:lnTo>
                  <a:pt x="0" y="3309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73486" y="4599768"/>
            <a:ext cx="5971595" cy="4561635"/>
          </a:xfrm>
          <a:custGeom>
            <a:avLst/>
            <a:gdLst/>
            <a:ahLst/>
            <a:cxnLst/>
            <a:rect l="l" t="t" r="r" b="b"/>
            <a:pathLst>
              <a:path w="5971595" h="4561635">
                <a:moveTo>
                  <a:pt x="0" y="0"/>
                </a:moveTo>
                <a:lnTo>
                  <a:pt x="5971595" y="0"/>
                </a:lnTo>
                <a:lnTo>
                  <a:pt x="5971595" y="4561635"/>
                </a:lnTo>
                <a:lnTo>
                  <a:pt x="0" y="456163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88957" y="800100"/>
            <a:ext cx="4940652" cy="1839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099"/>
              </a:lnSpc>
              <a:spcBef>
                <a:spcPct val="0"/>
              </a:spcBef>
            </a:pPr>
            <a:r>
              <a:rPr lang="en-US" sz="10785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結論</a:t>
            </a:r>
            <a:endParaRPr lang="en-US" sz="10785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267200" y="2739175"/>
            <a:ext cx="10764527" cy="1059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96"/>
              </a:lnSpc>
              <a:spcBef>
                <a:spcPct val="0"/>
              </a:spcBef>
            </a:pPr>
            <a:r>
              <a:rPr lang="en-US" sz="6282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每個人皆需修煉「內外功</a:t>
            </a:r>
            <a:r>
              <a:rPr lang="en-US" sz="6282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」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123</Words>
  <Application>Microsoft Office PowerPoint</Application>
  <PresentationFormat>自訂</PresentationFormat>
  <Paragraphs>27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9" baseType="lpstr">
      <vt:lpstr>Arial Unicode</vt:lpstr>
      <vt:lpstr>Calibri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同儕諮商-林意雪 待定向青少年的陪伴-楊筱薇 大陸先鋒安格學院-羅善文</dc:title>
  <cp:lastModifiedBy>Mei</cp:lastModifiedBy>
  <cp:revision>2</cp:revision>
  <dcterms:created xsi:type="dcterms:W3CDTF">2006-08-16T00:00:00Z</dcterms:created>
  <dcterms:modified xsi:type="dcterms:W3CDTF">2026-01-09T14:05:57Z</dcterms:modified>
  <dc:identifier>DAG97cLgDHY</dc:identifier>
</cp:coreProperties>
</file>